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image/gif" Extension="gif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2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</p:sldIdLst>
  <p:sldSz cy="5143500" cx="9144000"/>
  <p:notesSz cx="6858000" cy="9144000"/>
  <p:embeddedFontLst>
    <p:embeddedFont>
      <p:font typeface="Roboto"/>
      <p:regular r:id="rId17"/>
      <p:bold r:id="rId18"/>
      <p:italic r:id="rId19"/>
      <p:boldItalic r:id="rId2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Roboto-boldItalic.fntdata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font" Target="fonts/Roboto-regular.fntdata"/><Relationship Id="rId16" Type="http://schemas.openxmlformats.org/officeDocument/2006/relationships/slide" Target="slides/slide12.xml"/><Relationship Id="rId5" Type="http://schemas.openxmlformats.org/officeDocument/2006/relationships/slide" Target="slides/slide1.xml"/><Relationship Id="rId19" Type="http://schemas.openxmlformats.org/officeDocument/2006/relationships/font" Target="fonts/Roboto-italic.fntdata"/><Relationship Id="rId6" Type="http://schemas.openxmlformats.org/officeDocument/2006/relationships/slide" Target="slides/slide2.xml"/><Relationship Id="rId18" Type="http://schemas.openxmlformats.org/officeDocument/2006/relationships/font" Target="fonts/Roboto-bold.fntdata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Shape 8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hape 14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7" name="Shape 14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Shape 15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4" name="Shape 15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hape 16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1" name="Shape 16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Shape 8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Shape 9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" name="Shape 10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1" name="Shape 11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Shape 11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4" name="Shape 12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1" name="Shape 13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0" name="Shape 14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Shape 10"/>
          <p:cNvGrpSpPr/>
          <p:nvPr/>
        </p:nvGrpSpPr>
        <p:grpSpPr>
          <a:xfrm>
            <a:off x="6098378" y="4"/>
            <a:ext cx="3045625" cy="2030570"/>
            <a:chOff x="6098378" y="4"/>
            <a:chExt cx="3045625" cy="2030570"/>
          </a:xfrm>
        </p:grpSpPr>
        <p:sp>
          <p:nvSpPr>
            <p:cNvPr id="11" name="Shape 11"/>
            <p:cNvSpPr/>
            <p:nvPr/>
          </p:nvSpPr>
          <p:spPr>
            <a:xfrm>
              <a:off x="8128803" y="15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2" name="Shape 12"/>
            <p:cNvSpPr/>
            <p:nvPr/>
          </p:nvSpPr>
          <p:spPr>
            <a:xfrm flipH="1">
              <a:off x="7113463" y="4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3" name="Shape 13"/>
            <p:cNvSpPr/>
            <p:nvPr/>
          </p:nvSpPr>
          <p:spPr>
            <a:xfrm flipH="1" rot="10800000">
              <a:off x="7113588" y="106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4" name="Shape 14"/>
            <p:cNvSpPr/>
            <p:nvPr/>
          </p:nvSpPr>
          <p:spPr>
            <a:xfrm rot="10800000">
              <a:off x="6098378" y="96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5" name="Shape 15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16" name="Shape 16"/>
          <p:cNvSpPr txBox="1"/>
          <p:nvPr>
            <p:ph type="ctrTitle"/>
          </p:nvPr>
        </p:nvSpPr>
        <p:spPr>
          <a:xfrm>
            <a:off x="598100" y="1775222"/>
            <a:ext cx="8222100" cy="8388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7" name="Shape 17"/>
          <p:cNvSpPr txBox="1"/>
          <p:nvPr>
            <p:ph idx="1" type="subTitle"/>
          </p:nvPr>
        </p:nvSpPr>
        <p:spPr>
          <a:xfrm>
            <a:off x="598088" y="2715912"/>
            <a:ext cx="8222100" cy="4329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8" name="Shape 18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Big number">
    <p:bg>
      <p:bgPr>
        <a:solidFill>
          <a:schemeClr val="dk1"/>
        </a:solidFill>
      </p:bgPr>
    </p:bg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" name="Shape 70"/>
          <p:cNvGrpSpPr/>
          <p:nvPr/>
        </p:nvGrpSpPr>
        <p:grpSpPr>
          <a:xfrm>
            <a:off x="6098378" y="4"/>
            <a:ext cx="3045625" cy="2030570"/>
            <a:chOff x="6098378" y="4"/>
            <a:chExt cx="3045625" cy="2030570"/>
          </a:xfrm>
        </p:grpSpPr>
        <p:sp>
          <p:nvSpPr>
            <p:cNvPr id="71" name="Shape 71"/>
            <p:cNvSpPr/>
            <p:nvPr/>
          </p:nvSpPr>
          <p:spPr>
            <a:xfrm>
              <a:off x="8128803" y="15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72" name="Shape 72"/>
            <p:cNvSpPr/>
            <p:nvPr/>
          </p:nvSpPr>
          <p:spPr>
            <a:xfrm flipH="1">
              <a:off x="7113463" y="4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73" name="Shape 73"/>
            <p:cNvSpPr/>
            <p:nvPr/>
          </p:nvSpPr>
          <p:spPr>
            <a:xfrm flipH="1" rot="10800000">
              <a:off x="7113588" y="106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74" name="Shape 74"/>
            <p:cNvSpPr/>
            <p:nvPr/>
          </p:nvSpPr>
          <p:spPr>
            <a:xfrm rot="10800000">
              <a:off x="6098378" y="96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75" name="Shape 75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76" name="Shape 76"/>
          <p:cNvSpPr txBox="1"/>
          <p:nvPr>
            <p:ph type="title"/>
          </p:nvPr>
        </p:nvSpPr>
        <p:spPr>
          <a:xfrm>
            <a:off x="311700" y="1256050"/>
            <a:ext cx="8520600" cy="20307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77" name="Shape 77"/>
          <p:cNvSpPr txBox="1"/>
          <p:nvPr>
            <p:ph idx="1" type="body"/>
          </p:nvPr>
        </p:nvSpPr>
        <p:spPr>
          <a:xfrm>
            <a:off x="311700" y="3369225"/>
            <a:ext cx="8520600" cy="12819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78" name="Shape 78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dk2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bg>
      <p:bgPr>
        <a:solidFill>
          <a:schemeClr val="dk1"/>
        </a:solidFill>
      </p:bgPr>
    </p:bg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Shape 20"/>
          <p:cNvGrpSpPr/>
          <p:nvPr/>
        </p:nvGrpSpPr>
        <p:grpSpPr>
          <a:xfrm>
            <a:off x="6098378" y="4"/>
            <a:ext cx="3045625" cy="2030570"/>
            <a:chOff x="6098378" y="4"/>
            <a:chExt cx="3045625" cy="2030570"/>
          </a:xfrm>
        </p:grpSpPr>
        <p:sp>
          <p:nvSpPr>
            <p:cNvPr id="21" name="Shape 21"/>
            <p:cNvSpPr/>
            <p:nvPr/>
          </p:nvSpPr>
          <p:spPr>
            <a:xfrm>
              <a:off x="8128803" y="15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2" name="Shape 22"/>
            <p:cNvSpPr/>
            <p:nvPr/>
          </p:nvSpPr>
          <p:spPr>
            <a:xfrm flipH="1">
              <a:off x="7113463" y="4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3" name="Shape 23"/>
            <p:cNvSpPr/>
            <p:nvPr/>
          </p:nvSpPr>
          <p:spPr>
            <a:xfrm flipH="1" rot="10800000">
              <a:off x="7113588" y="106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4" name="Shape 24"/>
            <p:cNvSpPr/>
            <p:nvPr/>
          </p:nvSpPr>
          <p:spPr>
            <a:xfrm rot="10800000">
              <a:off x="6098378" y="96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5" name="Shape 25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26" name="Shape 26"/>
          <p:cNvSpPr txBox="1"/>
          <p:nvPr>
            <p:ph type="title"/>
          </p:nvPr>
        </p:nvSpPr>
        <p:spPr>
          <a:xfrm>
            <a:off x="598100" y="2152347"/>
            <a:ext cx="8222100" cy="838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bg>
      <p:bgPr>
        <a:solidFill>
          <a:srgbClr val="000000">
            <a:alpha val="81910"/>
          </a:srgbClr>
        </a:solidFill>
      </p:bgPr>
    </p:bg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Shape 29"/>
          <p:cNvGrpSpPr/>
          <p:nvPr/>
        </p:nvGrpSpPr>
        <p:grpSpPr>
          <a:xfrm>
            <a:off x="0" y="3903669"/>
            <a:ext cx="9144000" cy="1239925"/>
            <a:chOff x="0" y="3903669"/>
            <a:chExt cx="9144000" cy="1239925"/>
          </a:xfrm>
        </p:grpSpPr>
        <p:sp>
          <p:nvSpPr>
            <p:cNvPr id="30" name="Shape 30"/>
            <p:cNvSpPr/>
            <p:nvPr/>
          </p:nvSpPr>
          <p:spPr>
            <a:xfrm>
              <a:off x="8154895" y="3903669"/>
              <a:ext cx="989100" cy="9879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1" name="Shape 31"/>
            <p:cNvSpPr/>
            <p:nvPr/>
          </p:nvSpPr>
          <p:spPr>
            <a:xfrm flipH="1">
              <a:off x="6181162" y="3903669"/>
              <a:ext cx="989100" cy="9879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2" name="Shape 32"/>
            <p:cNvSpPr/>
            <p:nvPr/>
          </p:nvSpPr>
          <p:spPr>
            <a:xfrm>
              <a:off x="7170274" y="3903669"/>
              <a:ext cx="989100" cy="9879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3" name="Shape 33"/>
            <p:cNvSpPr/>
            <p:nvPr/>
          </p:nvSpPr>
          <p:spPr>
            <a:xfrm rot="10800000">
              <a:off x="8154757" y="3903682"/>
              <a:ext cx="989100" cy="987900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4" name="Shape 34"/>
            <p:cNvSpPr/>
            <p:nvPr/>
          </p:nvSpPr>
          <p:spPr>
            <a:xfrm>
              <a:off x="0" y="4891594"/>
              <a:ext cx="9144000" cy="2520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35" name="Shape 35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Clr>
                <a:schemeClr val="accent5"/>
              </a:buClr>
              <a:defRPr>
                <a:solidFill>
                  <a:schemeClr val="accent5"/>
                </a:solidFill>
              </a:defRPr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36" name="Shape 36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7" name="Shape 37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40" name="Shape 40"/>
          <p:cNvSpPr txBox="1"/>
          <p:nvPr>
            <p:ph idx="1" type="body"/>
          </p:nvPr>
        </p:nvSpPr>
        <p:spPr>
          <a:xfrm>
            <a:off x="311700" y="1229975"/>
            <a:ext cx="3999900" cy="33390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41" name="Shape 41"/>
          <p:cNvSpPr txBox="1"/>
          <p:nvPr>
            <p:ph idx="2" type="body"/>
          </p:nvPr>
        </p:nvSpPr>
        <p:spPr>
          <a:xfrm>
            <a:off x="4832400" y="1229975"/>
            <a:ext cx="3999900" cy="33390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42" name="Shape 42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dk2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45" name="Shape 45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dk2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One column text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48" name="Shape 48"/>
          <p:cNvSpPr txBox="1"/>
          <p:nvPr>
            <p:ph idx="1" type="body"/>
          </p:nvPr>
        </p:nvSpPr>
        <p:spPr>
          <a:xfrm>
            <a:off x="311700" y="1465804"/>
            <a:ext cx="2808000" cy="31032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49" name="Shape 49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dk2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Main point">
    <p:bg>
      <p:bgPr>
        <a:solidFill>
          <a:schemeClr val="accent4"/>
        </a:solid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" name="Shape 51"/>
          <p:cNvGrpSpPr/>
          <p:nvPr/>
        </p:nvGrpSpPr>
        <p:grpSpPr>
          <a:xfrm>
            <a:off x="6098378" y="4"/>
            <a:ext cx="3045625" cy="2030570"/>
            <a:chOff x="6098378" y="4"/>
            <a:chExt cx="3045625" cy="2030570"/>
          </a:xfrm>
        </p:grpSpPr>
        <p:sp>
          <p:nvSpPr>
            <p:cNvPr id="52" name="Shape 52"/>
            <p:cNvSpPr/>
            <p:nvPr/>
          </p:nvSpPr>
          <p:spPr>
            <a:xfrm>
              <a:off x="8128803" y="15"/>
              <a:ext cx="1015200" cy="1015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53" name="Shape 53"/>
            <p:cNvSpPr/>
            <p:nvPr/>
          </p:nvSpPr>
          <p:spPr>
            <a:xfrm flipH="1">
              <a:off x="7113463" y="4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54" name="Shape 54"/>
            <p:cNvSpPr/>
            <p:nvPr/>
          </p:nvSpPr>
          <p:spPr>
            <a:xfrm flipH="1" rot="10800000">
              <a:off x="7113588" y="106"/>
              <a:ext cx="1015200" cy="1015200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55" name="Shape 55"/>
            <p:cNvSpPr/>
            <p:nvPr/>
          </p:nvSpPr>
          <p:spPr>
            <a:xfrm rot="10800000">
              <a:off x="6098378" y="96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56" name="Shape 56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57" name="Shape 57"/>
          <p:cNvSpPr txBox="1"/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58" name="Shape 58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Section title and description"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/>
          <p:nvPr/>
        </p:nvSpPr>
        <p:spPr>
          <a:xfrm>
            <a:off x="4572000" y="-17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61" name="Shape 61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62" name="Shape 62"/>
          <p:cNvSpPr txBox="1"/>
          <p:nvPr>
            <p:ph type="title"/>
          </p:nvPr>
        </p:nvSpPr>
        <p:spPr>
          <a:xfrm>
            <a:off x="265500" y="1151100"/>
            <a:ext cx="4045200" cy="15645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/>
        </p:txBody>
      </p:sp>
      <p:sp>
        <p:nvSpPr>
          <p:cNvPr id="63" name="Shape 63"/>
          <p:cNvSpPr txBox="1"/>
          <p:nvPr>
            <p:ph idx="1" type="subTitle"/>
          </p:nvPr>
        </p:nvSpPr>
        <p:spPr>
          <a:xfrm>
            <a:off x="265500" y="2769001"/>
            <a:ext cx="4045200" cy="12693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/>
        </p:txBody>
      </p:sp>
      <p:sp>
        <p:nvSpPr>
          <p:cNvPr id="64" name="Shape 64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65" name="Shape 65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/>
          <p:nvPr>
            <p:ph idx="1" type="body"/>
          </p:nvPr>
        </p:nvSpPr>
        <p:spPr>
          <a:xfrm>
            <a:off x="319500" y="4230575"/>
            <a:ext cx="5998800" cy="598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/>
        </p:txBody>
      </p:sp>
      <p:sp>
        <p:nvSpPr>
          <p:cNvPr id="68" name="Shape 68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dk2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Roboto"/>
              <a:defRPr sz="18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09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10.jp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00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1.png"/><Relationship Id="rId4" Type="http://schemas.openxmlformats.org/officeDocument/2006/relationships/image" Target="../media/image01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05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02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08.jp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03.jp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06.gif"/><Relationship Id="rId4" Type="http://schemas.openxmlformats.org/officeDocument/2006/relationships/image" Target="../media/image07.gif"/><Relationship Id="rId5" Type="http://schemas.openxmlformats.org/officeDocument/2006/relationships/image" Target="../media/image08.jp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04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 txBox="1"/>
          <p:nvPr>
            <p:ph type="ctrTitle"/>
          </p:nvPr>
        </p:nvSpPr>
        <p:spPr>
          <a:xfrm>
            <a:off x="598100" y="1775222"/>
            <a:ext cx="8222100" cy="8388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Neural Networks</a:t>
            </a:r>
          </a:p>
        </p:txBody>
      </p:sp>
      <p:sp>
        <p:nvSpPr>
          <p:cNvPr id="86" name="Shape 86"/>
          <p:cNvSpPr txBox="1"/>
          <p:nvPr>
            <p:ph idx="1" type="subTitle"/>
          </p:nvPr>
        </p:nvSpPr>
        <p:spPr>
          <a:xfrm>
            <a:off x="598088" y="2715912"/>
            <a:ext cx="8222100" cy="4329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Mihir Patel and Nikhil Sardana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hape 149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Why Don’t Networks Achieve the Same Results?</a:t>
            </a:r>
          </a:p>
        </p:txBody>
      </p:sp>
      <p:sp>
        <p:nvSpPr>
          <p:cNvPr id="150" name="Shape 150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spcAft>
                <a:spcPts val="0"/>
              </a:spcAft>
            </a:pPr>
            <a:r>
              <a:rPr lang="en"/>
              <a:t>There are multiple local</a:t>
            </a: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      minimums!</a:t>
            </a:r>
          </a:p>
        </p:txBody>
      </p:sp>
      <p:pic>
        <p:nvPicPr>
          <p:cNvPr descr="1-errormap.png" id="151" name="Shape 15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494625" y="1276187"/>
            <a:ext cx="5448300" cy="33432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Shape 156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Matrix Representation</a:t>
            </a:r>
          </a:p>
        </p:txBody>
      </p:sp>
      <p:sp>
        <p:nvSpPr>
          <p:cNvPr id="157" name="Shape 157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spcAft>
                <a:spcPts val="0"/>
              </a:spcAft>
            </a:pPr>
            <a:r>
              <a:rPr lang="en"/>
              <a:t>Forward </a:t>
            </a:r>
            <a:r>
              <a:rPr lang="en"/>
              <a:t>propagation</a:t>
            </a:r>
            <a:r>
              <a:rPr lang="en"/>
              <a:t> </a:t>
            </a: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	</a:t>
            </a:r>
            <a:r>
              <a:rPr lang="en"/>
              <a:t>c</a:t>
            </a:r>
            <a:r>
              <a:rPr lang="en"/>
              <a:t>an be simplified using</a:t>
            </a: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	</a:t>
            </a:r>
            <a:r>
              <a:rPr lang="en"/>
              <a:t>m</a:t>
            </a:r>
            <a:r>
              <a:rPr lang="en"/>
              <a:t>atrix math</a:t>
            </a:r>
          </a:p>
          <a:p>
            <a:pPr indent="-228600" lvl="0" marL="457200" rtl="0">
              <a:spcBef>
                <a:spcPts val="0"/>
              </a:spcBef>
              <a:spcAft>
                <a:spcPts val="0"/>
              </a:spcAft>
            </a:pPr>
            <a:r>
              <a:rPr lang="en"/>
              <a:t>Can be parallelized for</a:t>
            </a: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	GPU based acceleration</a:t>
            </a:r>
          </a:p>
        </p:txBody>
      </p:sp>
      <p:pic>
        <p:nvPicPr>
          <p:cNvPr descr="1-Matrix.jpg" id="158" name="Shape 15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429874" y="1229874"/>
            <a:ext cx="5402426" cy="33389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Shape 163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Pros and Cons</a:t>
            </a:r>
          </a:p>
        </p:txBody>
      </p:sp>
      <p:sp>
        <p:nvSpPr>
          <p:cNvPr id="164" name="Shape 164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"/>
              <a:t>Pros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Very powerful — can identify nearly any pattern even when a human cannot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With GPUs are now able to be trained in reasonable amounts of time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Flexible and adaptable to problem situations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Cons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Require large amounts of data</a:t>
            </a:r>
          </a:p>
          <a:p>
            <a:pPr indent="-228600" lvl="1" marL="914400">
              <a:spcBef>
                <a:spcPts val="0"/>
              </a:spcBef>
            </a:pPr>
            <a:r>
              <a:rPr lang="en"/>
              <a:t>For these networks, they require a human to pre-identify the correct answer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000000">
            <a:alpha val="81910"/>
          </a:srgbClr>
        </a:solidFill>
      </p:bgPr>
    </p:bg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chemeClr val="accent5"/>
                </a:solidFill>
              </a:rPr>
              <a:t>Introduction</a:t>
            </a:r>
          </a:p>
        </p:txBody>
      </p:sp>
      <p:sp>
        <p:nvSpPr>
          <p:cNvPr id="92" name="Shape 92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>
              <a:spcBef>
                <a:spcPts val="0"/>
              </a:spcBef>
            </a:pPr>
            <a:r>
              <a:rPr lang="en"/>
              <a:t>Neural networks are modeled after the brain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descr="neural_net2.jpeg" id="93" name="Shape 9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92359" y="1770375"/>
            <a:ext cx="5479725" cy="2687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The Neuron</a:t>
            </a:r>
          </a:p>
        </p:txBody>
      </p:sp>
      <p:sp>
        <p:nvSpPr>
          <p:cNvPr id="99" name="Shape 99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"/>
              <a:t>Each neuron takes in multiple inputs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Each one has an associated weight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These are summed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An activation function is run on the sum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This yields a standardized output</a:t>
            </a:r>
          </a:p>
        </p:txBody>
      </p:sp>
      <p:pic>
        <p:nvPicPr>
          <p:cNvPr descr="1-neuron.png" id="100" name="Shape 10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057581" y="220774"/>
            <a:ext cx="3907443" cy="22963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1-sigmoid.png" id="101" name="Shape 10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517046" y="2596107"/>
            <a:ext cx="3447975" cy="229628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Biases</a:t>
            </a:r>
          </a:p>
        </p:txBody>
      </p:sp>
      <p:pic>
        <p:nvPicPr>
          <p:cNvPr descr="1-AND.jpg" id="107" name="Shape 10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891150" y="1198100"/>
            <a:ext cx="5149475" cy="2828199"/>
          </a:xfrm>
          <a:prstGeom prst="rect">
            <a:avLst/>
          </a:prstGeom>
          <a:noFill/>
          <a:ln>
            <a:noFill/>
          </a:ln>
        </p:spPr>
      </p:pic>
      <p:sp>
        <p:nvSpPr>
          <p:cNvPr id="108" name="Shape 108"/>
          <p:cNvSpPr txBox="1"/>
          <p:nvPr>
            <p:ph idx="1" type="body"/>
          </p:nvPr>
        </p:nvSpPr>
        <p:spPr>
          <a:xfrm>
            <a:off x="311700" y="1198100"/>
            <a:ext cx="8520600" cy="3339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"/>
              <a:t>Biases give the default case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Full Network</a:t>
            </a:r>
          </a:p>
        </p:txBody>
      </p:sp>
      <p:pic>
        <p:nvPicPr>
          <p:cNvPr descr="1-networkFUll.png" id="114" name="Shape 1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074498" y="1229873"/>
            <a:ext cx="6808202" cy="35399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Cost Function</a:t>
            </a:r>
          </a:p>
        </p:txBody>
      </p:sp>
      <p:sp>
        <p:nvSpPr>
          <p:cNvPr id="120" name="Shape 120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"/>
              <a:t>The cost function essentially is the difference between the actual output and the expected output</a:t>
            </a:r>
          </a:p>
          <a:p>
            <a:pPr indent="-228600" lvl="0" marL="457200">
              <a:spcBef>
                <a:spcPts val="0"/>
              </a:spcBef>
            </a:pPr>
            <a:r>
              <a:rPr lang="en"/>
              <a:t>The squaring allows for removal of signs</a:t>
            </a:r>
          </a:p>
        </p:txBody>
      </p:sp>
      <p:pic>
        <p:nvPicPr>
          <p:cNvPr descr="Capture.JPG" id="121" name="Shape 1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1687" y="2561625"/>
            <a:ext cx="8582025" cy="16573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Minimizing the Cost Function: Hill Climbing</a:t>
            </a:r>
          </a:p>
        </p:txBody>
      </p:sp>
      <p:sp>
        <p:nvSpPr>
          <p:cNvPr id="127" name="Shape 127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spcAft>
                <a:spcPts val="0"/>
              </a:spcAft>
            </a:pPr>
            <a:r>
              <a:rPr lang="en"/>
              <a:t>Run each direction to see if</a:t>
            </a: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	It is a better move</a:t>
            </a:r>
          </a:p>
        </p:txBody>
      </p:sp>
      <p:pic>
        <p:nvPicPr>
          <p:cNvPr descr="1-Cost.jpg" id="128" name="Shape 12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208699" y="1229875"/>
            <a:ext cx="4623599" cy="34677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Minimizing the Cost Function: Derivatives</a:t>
            </a:r>
          </a:p>
        </p:txBody>
      </p:sp>
      <p:sp>
        <p:nvSpPr>
          <p:cNvPr id="134" name="Shape 134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"/>
              <a:t>Derivatives allow you to know which direction is better instantly</a:t>
            </a:r>
          </a:p>
        </p:txBody>
      </p:sp>
      <p:pic>
        <p:nvPicPr>
          <p:cNvPr descr="1-sigder.gif" id="135" name="Shape 135"/>
          <p:cNvPicPr preferRelativeResize="0"/>
          <p:nvPr/>
        </p:nvPicPr>
        <p:blipFill rotWithShape="1">
          <a:blip r:embed="rId3">
            <a:alphaModFix/>
          </a:blip>
          <a:srcRect b="7984" l="37849" r="34085" t="27101"/>
          <a:stretch/>
        </p:blipFill>
        <p:spPr>
          <a:xfrm>
            <a:off x="1128274" y="1659200"/>
            <a:ext cx="1924649" cy="3338999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1-derivative.gif" id="136" name="Shape 13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539625" y="1763025"/>
            <a:ext cx="3568475" cy="2141099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Capture.JPG" id="137" name="Shape 137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539626" y="4062775"/>
            <a:ext cx="3523450" cy="6804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hape 142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Backpropagation</a:t>
            </a:r>
          </a:p>
        </p:txBody>
      </p:sp>
      <p:sp>
        <p:nvSpPr>
          <p:cNvPr id="143" name="Shape 143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"/>
              <a:t>You only know error in output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Backpropagate the error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1550">
              <a:solidFill>
                <a:srgbClr val="2A2A2A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1550">
              <a:solidFill>
                <a:srgbClr val="2A2A2A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Capture.JPG" id="144" name="Shape 14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406598" y="1229874"/>
            <a:ext cx="4558451" cy="25520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geometric">
  <a:themeElements>
    <a:clrScheme name="Geometric">
      <a:dk1>
        <a:srgbClr val="2A3990"/>
      </a:dk1>
      <a:lt1>
        <a:srgbClr val="FFFFFF"/>
      </a:lt1>
      <a:dk2>
        <a:srgbClr val="434343"/>
      </a:dk2>
      <a:lt2>
        <a:srgbClr val="999999"/>
      </a:lt2>
      <a:accent1>
        <a:srgbClr val="212D74"/>
      </a:accent1>
      <a:accent2>
        <a:srgbClr val="3949AB"/>
      </a:accent2>
      <a:accent3>
        <a:srgbClr val="9C254D"/>
      </a:accent3>
      <a:accent4>
        <a:srgbClr val="D23369"/>
      </a:accent4>
      <a:accent5>
        <a:srgbClr val="F06292"/>
      </a:accent5>
      <a:accent6>
        <a:srgbClr val="7890CD"/>
      </a:accent6>
      <a:hlink>
        <a:srgbClr val="F06292"/>
      </a:hlink>
      <a:folHlink>
        <a:srgbClr val="F0629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