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embeddedFontLst>
    <p:embeddedFont>
      <p:font typeface="Source Code Pro"/>
      <p:regular r:id="rId16"/>
      <p:bold r:id="rId17"/>
    </p:embeddedFont>
    <p:embeddedFont>
      <p:font typeface="Oswald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SourceCodePro-bold.fntdata"/><Relationship Id="rId16" Type="http://schemas.openxmlformats.org/officeDocument/2006/relationships/font" Target="fonts/SourceCodePro-regular.fntdata"/><Relationship Id="rId5" Type="http://schemas.openxmlformats.org/officeDocument/2006/relationships/slide" Target="slides/slide1.xml"/><Relationship Id="rId19" Type="http://schemas.openxmlformats.org/officeDocument/2006/relationships/font" Target="fonts/Oswald-bold.fntdata"/><Relationship Id="rId6" Type="http://schemas.openxmlformats.org/officeDocument/2006/relationships/slide" Target="slides/slide2.xml"/><Relationship Id="rId18" Type="http://schemas.openxmlformats.org/officeDocument/2006/relationships/font" Target="fonts/Oswald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53" name="Shape 53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12000"/>
            </a:lvl1pPr>
            <a:lvl2pPr lvl="1">
              <a:spcBef>
                <a:spcPts val="0"/>
              </a:spcBef>
              <a:buSzPct val="100000"/>
              <a:defRPr sz="12000"/>
            </a:lvl2pPr>
            <a:lvl3pPr lvl="2">
              <a:spcBef>
                <a:spcPts val="0"/>
              </a:spcBef>
              <a:buSzPct val="100000"/>
              <a:defRPr sz="12000"/>
            </a:lvl3pPr>
            <a:lvl4pPr lvl="3">
              <a:spcBef>
                <a:spcPts val="0"/>
              </a:spcBef>
              <a:buSzPct val="100000"/>
              <a:defRPr sz="12000"/>
            </a:lvl4pPr>
            <a:lvl5pPr lvl="4">
              <a:spcBef>
                <a:spcPts val="0"/>
              </a:spcBef>
              <a:buSzPct val="100000"/>
              <a:defRPr sz="12000"/>
            </a:lvl5pPr>
            <a:lvl6pPr lvl="5">
              <a:spcBef>
                <a:spcPts val="0"/>
              </a:spcBef>
              <a:buSzPct val="100000"/>
              <a:defRPr sz="12000"/>
            </a:lvl6pPr>
            <a:lvl7pPr lvl="6">
              <a:spcBef>
                <a:spcPts val="0"/>
              </a:spcBef>
              <a:buSzPct val="100000"/>
              <a:defRPr sz="12000"/>
            </a:lvl7pPr>
            <a:lvl8pPr lvl="7">
              <a:spcBef>
                <a:spcPts val="0"/>
              </a:spcBef>
              <a:buSzPct val="100000"/>
              <a:defRPr sz="12000"/>
            </a:lvl8pPr>
            <a:lvl9pPr lvl="8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hape 20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21" name="Shape 2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hape 2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35" name="Shape 35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618203"/>
            <a:ext cx="2808000" cy="295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Basics of ML</a:t>
            </a:r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Rohan Suri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Bomb Search Example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Bayes Rule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0" name="Shape 1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8883" y="1681200"/>
            <a:ext cx="6066228" cy="2887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Two main types of machine learning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1499475" y="1984825"/>
            <a:ext cx="2949900" cy="2067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GB" sz="2400"/>
              <a:t>Supervised</a:t>
            </a:r>
          </a:p>
        </p:txBody>
      </p:sp>
      <p:sp>
        <p:nvSpPr>
          <p:cNvPr id="71" name="Shape 71"/>
          <p:cNvSpPr/>
          <p:nvPr/>
        </p:nvSpPr>
        <p:spPr>
          <a:xfrm>
            <a:off x="5042900" y="1984825"/>
            <a:ext cx="2949900" cy="20679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2400"/>
              <a:t>Unsupervised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The problem of classification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9025" y="1512827"/>
            <a:ext cx="6585951" cy="3153899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Shape 79"/>
          <p:cNvSpPr/>
          <p:nvPr/>
        </p:nvSpPr>
        <p:spPr>
          <a:xfrm>
            <a:off x="2832375" y="1528900"/>
            <a:ext cx="3979200" cy="3153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 txBox="1"/>
          <p:nvPr/>
        </p:nvSpPr>
        <p:spPr>
          <a:xfrm>
            <a:off x="4385775" y="2366675"/>
            <a:ext cx="8724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2400"/>
              <a:t>F(Θ)</a:t>
            </a:r>
          </a:p>
        </p:txBody>
      </p:sp>
      <p:sp>
        <p:nvSpPr>
          <p:cNvPr id="81" name="Shape 81"/>
          <p:cNvSpPr/>
          <p:nvPr/>
        </p:nvSpPr>
        <p:spPr>
          <a:xfrm>
            <a:off x="3342075" y="3100175"/>
            <a:ext cx="2959800" cy="509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The problem of classification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9025" y="1512827"/>
            <a:ext cx="6585951" cy="3153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The problem of classification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9025" y="1512827"/>
            <a:ext cx="6585951" cy="3153899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/>
          <p:nvPr/>
        </p:nvSpPr>
        <p:spPr>
          <a:xfrm>
            <a:off x="2832375" y="1528900"/>
            <a:ext cx="3979200" cy="3153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 txBox="1"/>
          <p:nvPr/>
        </p:nvSpPr>
        <p:spPr>
          <a:xfrm>
            <a:off x="4385775" y="2366675"/>
            <a:ext cx="8724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2400"/>
              <a:t>F(Θ)</a:t>
            </a:r>
          </a:p>
        </p:txBody>
      </p:sp>
      <p:sp>
        <p:nvSpPr>
          <p:cNvPr id="98" name="Shape 98"/>
          <p:cNvSpPr/>
          <p:nvPr/>
        </p:nvSpPr>
        <p:spPr>
          <a:xfrm>
            <a:off x="3342075" y="3100175"/>
            <a:ext cx="2959800" cy="5097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Supervised Learning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GB"/>
              <a:t>Common problem is classification</a:t>
            </a:r>
          </a:p>
          <a:p>
            <a:pPr indent="-228600" lvl="0" marL="457200">
              <a:spcBef>
                <a:spcPts val="0"/>
              </a:spcBef>
            </a:pPr>
            <a:r>
              <a:rPr lang="en-GB"/>
              <a:t>Train on features and labels and predict a class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Binary Classification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GB"/>
              <a:t>Sensitivity (True positive rate)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GB"/>
              <a:t>Percent accurately classified positive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Specificity (1-false positive rate)</a:t>
            </a:r>
          </a:p>
          <a:p>
            <a:pPr indent="-228600" lvl="1" marL="914400">
              <a:spcBef>
                <a:spcPts val="0"/>
              </a:spcBef>
            </a:pPr>
            <a:r>
              <a:rPr lang="en-GB"/>
              <a:t>Percent accurately classified negative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Receiver Operating Curve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83380" y="1164630"/>
            <a:ext cx="3949049" cy="381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Bayes Rule</a:t>
            </a:r>
          </a:p>
        </p:txBody>
      </p:sp>
      <p:sp>
        <p:nvSpPr>
          <p:cNvPr id="123" name="Shape 123"/>
          <p:cNvSpPr/>
          <p:nvPr/>
        </p:nvSpPr>
        <p:spPr>
          <a:xfrm>
            <a:off x="262600" y="2102050"/>
            <a:ext cx="2136600" cy="1475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2400"/>
              <a:t>Prior</a:t>
            </a:r>
          </a:p>
        </p:txBody>
      </p:sp>
      <p:sp>
        <p:nvSpPr>
          <p:cNvPr id="124" name="Shape 124"/>
          <p:cNvSpPr/>
          <p:nvPr/>
        </p:nvSpPr>
        <p:spPr>
          <a:xfrm>
            <a:off x="3388750" y="2077450"/>
            <a:ext cx="2268300" cy="15243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2400"/>
              <a:t>Observation</a:t>
            </a:r>
          </a:p>
        </p:txBody>
      </p:sp>
      <p:sp>
        <p:nvSpPr>
          <p:cNvPr id="125" name="Shape 125"/>
          <p:cNvSpPr/>
          <p:nvPr/>
        </p:nvSpPr>
        <p:spPr>
          <a:xfrm>
            <a:off x="6613100" y="2077450"/>
            <a:ext cx="2268300" cy="15243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GB" sz="2400"/>
              <a:t>Posterior</a:t>
            </a:r>
          </a:p>
        </p:txBody>
      </p:sp>
      <p:sp>
        <p:nvSpPr>
          <p:cNvPr id="126" name="Shape 126"/>
          <p:cNvSpPr/>
          <p:nvPr/>
        </p:nvSpPr>
        <p:spPr>
          <a:xfrm>
            <a:off x="5811675" y="2685075"/>
            <a:ext cx="646800" cy="3333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2655875" y="2685075"/>
            <a:ext cx="392100" cy="421500"/>
          </a:xfrm>
          <a:prstGeom prst="mathPlus">
            <a:avLst>
              <a:gd fmla="val 23520" name="adj1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dern-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